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21"/>
  </p:notesMasterIdLst>
  <p:sldIdLst>
    <p:sldId id="256" r:id="rId3"/>
    <p:sldId id="266" r:id="rId4"/>
    <p:sldId id="268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9" r:id="rId14"/>
    <p:sldId id="278" r:id="rId15"/>
    <p:sldId id="281" r:id="rId16"/>
    <p:sldId id="282" r:id="rId17"/>
    <p:sldId id="283" r:id="rId18"/>
    <p:sldId id="284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26"/>
    <a:srgbClr val="00A8FF"/>
    <a:srgbClr val="8B8376"/>
    <a:srgbClr val="FAB914"/>
    <a:srgbClr val="D71923"/>
    <a:srgbClr val="817D76"/>
    <a:srgbClr val="FFCC00"/>
    <a:srgbClr val="FFE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912" autoAdjust="0"/>
    <p:restoredTop sz="94660"/>
  </p:normalViewPr>
  <p:slideViewPr>
    <p:cSldViewPr>
      <p:cViewPr>
        <p:scale>
          <a:sx n="100" d="100"/>
          <a:sy n="100" d="100"/>
        </p:scale>
        <p:origin x="-12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5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11136"/>
        <c:axId val="146817024"/>
      </c:barChart>
      <c:catAx>
        <c:axId val="14681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6817024"/>
        <c:crosses val="autoZero"/>
        <c:auto val="1"/>
        <c:lblAlgn val="ctr"/>
        <c:lblOffset val="100"/>
        <c:noMultiLvlLbl val="0"/>
      </c:catAx>
      <c:valAx>
        <c:axId val="14681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811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6778-BC8B-406A-B30B-3380A914AB42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5FA8-CB2F-4917-9664-D06D71D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Grey/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1447800"/>
          </a:xfrm>
        </p:spPr>
        <p:txBody>
          <a:bodyPr>
            <a:normAutofit/>
          </a:bodyPr>
          <a:lstStyle>
            <a:lvl1pPr marL="0" indent="0"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y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e Agenda-Grey/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B2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genda-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range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y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 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 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rgbClr val="FF9B2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range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ay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-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Only-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50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-Red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1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 Only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nly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Only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di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lank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-White Type">
    <p:bg>
      <p:bgPr>
        <a:solidFill>
          <a:srgbClr val="8B8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e Title Slide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dient Title Slide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923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Agenda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genda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Title #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950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ection Title #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722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-Red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D71923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d Content with Caption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ack Content with Caption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7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s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ullets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8774024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0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rt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 Two Content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 Two Content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martArt Diagram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martArt Diagram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-Black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-Black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d Picture with Caption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ack 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90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54" r:id="rId3"/>
    <p:sldLayoutId id="2147483690" r:id="rId4"/>
    <p:sldLayoutId id="2147483702" r:id="rId5"/>
    <p:sldLayoutId id="2147483655" r:id="rId6"/>
    <p:sldLayoutId id="2147483689" r:id="rId7"/>
    <p:sldLayoutId id="2147483701" r:id="rId8"/>
    <p:sldLayoutId id="2147483649" r:id="rId9"/>
    <p:sldLayoutId id="2147483695" r:id="rId10"/>
    <p:sldLayoutId id="2147483703" r:id="rId11"/>
    <p:sldLayoutId id="2147483678" r:id="rId12"/>
    <p:sldLayoutId id="2147483664" r:id="rId13"/>
    <p:sldLayoutId id="2147483665" r:id="rId14"/>
    <p:sldLayoutId id="2147483676" r:id="rId15"/>
    <p:sldLayoutId id="2147483669" r:id="rId16"/>
    <p:sldLayoutId id="2147483656" r:id="rId17"/>
    <p:sldLayoutId id="2147483688" r:id="rId18"/>
    <p:sldLayoutId id="2147483708" r:id="rId19"/>
    <p:sldLayoutId id="2147483717" r:id="rId20"/>
    <p:sldLayoutId id="2147483718" r:id="rId21"/>
    <p:sldLayoutId id="2147483666" r:id="rId22"/>
    <p:sldLayoutId id="2147483682" r:id="rId23"/>
    <p:sldLayoutId id="2147483709" r:id="rId24"/>
    <p:sldLayoutId id="2147483652" r:id="rId25"/>
    <p:sldLayoutId id="2147483692" r:id="rId26"/>
    <p:sldLayoutId id="2147483711" r:id="rId27"/>
    <p:sldLayoutId id="2147483668" r:id="rId28"/>
    <p:sldLayoutId id="2147483683" r:id="rId29"/>
    <p:sldLayoutId id="2147483713" r:id="rId30"/>
    <p:sldLayoutId id="2147483671" r:id="rId31"/>
    <p:sldLayoutId id="2147483657" r:id="rId32"/>
    <p:sldLayoutId id="2147483687" r:id="rId33"/>
    <p:sldLayoutId id="2147483714" r:id="rId34"/>
    <p:sldLayoutId id="2147483672" r:id="rId35"/>
    <p:sldLayoutId id="2147483697" r:id="rId36"/>
    <p:sldLayoutId id="2147483673" r:id="rId37"/>
    <p:sldLayoutId id="2147483698" r:id="rId38"/>
    <p:sldLayoutId id="2147483674" r:id="rId39"/>
    <p:sldLayoutId id="2147483699" r:id="rId40"/>
    <p:sldLayoutId id="2147483716" r:id="rId4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32" r:id="rId3"/>
    <p:sldLayoutId id="2147483786" r:id="rId4"/>
    <p:sldLayoutId id="2147483733" r:id="rId5"/>
    <p:sldLayoutId id="2147483735" r:id="rId6"/>
    <p:sldLayoutId id="2147483787" r:id="rId7"/>
    <p:sldLayoutId id="2147483737" r:id="rId8"/>
    <p:sldLayoutId id="2147483736" r:id="rId9"/>
    <p:sldLayoutId id="2147483781" r:id="rId10"/>
    <p:sldLayoutId id="2147483788" r:id="rId11"/>
    <p:sldLayoutId id="2147483739" r:id="rId12"/>
    <p:sldLayoutId id="2147483740" r:id="rId13"/>
    <p:sldLayoutId id="2147483780" r:id="rId14"/>
    <p:sldLayoutId id="2147483789" r:id="rId15"/>
    <p:sldLayoutId id="2147483744" r:id="rId16"/>
    <p:sldLayoutId id="2147483784" r:id="rId17"/>
    <p:sldLayoutId id="2147483745" r:id="rId18"/>
    <p:sldLayoutId id="2147483746" r:id="rId19"/>
    <p:sldLayoutId id="2147483779" r:id="rId20"/>
    <p:sldLayoutId id="2147483778" r:id="rId21"/>
    <p:sldLayoutId id="2147483749" r:id="rId22"/>
    <p:sldLayoutId id="2147483750" r:id="rId23"/>
    <p:sldLayoutId id="2147483777" r:id="rId24"/>
    <p:sldLayoutId id="2147483752" r:id="rId25"/>
    <p:sldLayoutId id="2147483785" r:id="rId26"/>
    <p:sldLayoutId id="2147483776" r:id="rId27"/>
    <p:sldLayoutId id="2147483754" r:id="rId28"/>
    <p:sldLayoutId id="2147483755" r:id="rId29"/>
    <p:sldLayoutId id="2147483775" r:id="rId30"/>
    <p:sldLayoutId id="2147483757" r:id="rId31"/>
    <p:sldLayoutId id="2147483758" r:id="rId32"/>
    <p:sldLayoutId id="2147483774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72" r:id="rId40"/>
    <p:sldLayoutId id="2147483773" r:id="rId4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s.fhwa.dot.gov/trafficanalysistools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209800"/>
            <a:ext cx="3352800" cy="103566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Presente</a:t>
            </a:r>
            <a:r>
              <a:rPr lang="en-US" dirty="0">
                <a:solidFill>
                  <a:schemeClr val="tx1"/>
                </a:solidFill>
              </a:rPr>
              <a:t>d at the 2015 ACEC-KY/FHWA/KYTC Partnering Conference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Tom Creasey, PE, PhD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September 9,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71628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719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Models: Keeping the Horse before the Cart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01311"/>
            <a:ext cx="1375440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FF9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Having random probability distribution that may be analyzed statistically but not predicted precisely</a:t>
            </a:r>
          </a:p>
          <a:p>
            <a:r>
              <a:rPr lang="en-US" dirty="0" smtClean="0"/>
              <a:t>Statistically – mean, standard deviation, confidence intervals, etc.</a:t>
            </a:r>
          </a:p>
          <a:p>
            <a:r>
              <a:rPr lang="en-US" dirty="0" smtClean="0"/>
              <a:t>Typically implemented through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" y="15240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A8FF"/>
                </a:solidFill>
              </a:rPr>
              <a:t>Macroscopic</a:t>
            </a:r>
            <a:r>
              <a:rPr lang="en-US" dirty="0" smtClean="0"/>
              <a:t> – based on speed/flow/density deterministic relationships</a:t>
            </a:r>
          </a:p>
          <a:p>
            <a:r>
              <a:rPr lang="en-US" dirty="0" smtClean="0">
                <a:solidFill>
                  <a:srgbClr val="00A8FF"/>
                </a:solidFill>
              </a:rPr>
              <a:t>Mesoscopic</a:t>
            </a:r>
          </a:p>
          <a:p>
            <a:r>
              <a:rPr lang="en-US" dirty="0" smtClean="0">
                <a:solidFill>
                  <a:srgbClr val="00A8FF"/>
                </a:solidFill>
              </a:rPr>
              <a:t>Microscopic</a:t>
            </a:r>
          </a:p>
          <a:p>
            <a:pPr lvl="1">
              <a:buFont typeface="Century Gothic" panose="020B0502020202020204" pitchFamily="34" charset="0"/>
              <a:buChar char="-"/>
            </a:pPr>
            <a:r>
              <a:rPr lang="en-US" dirty="0" smtClean="0"/>
              <a:t>Incorporates randomness</a:t>
            </a:r>
          </a:p>
          <a:p>
            <a:pPr lvl="1">
              <a:buFont typeface="Century Gothic" panose="020B0502020202020204" pitchFamily="34" charset="0"/>
              <a:buChar char="-"/>
            </a:pPr>
            <a:r>
              <a:rPr lang="en-US" dirty="0" smtClean="0"/>
              <a:t>“Particle”-based</a:t>
            </a:r>
          </a:p>
          <a:p>
            <a:pPr lvl="1">
              <a:buFont typeface="Century Gothic" panose="020B0502020202020204" pitchFamily="34" charset="0"/>
              <a:buChar char="-"/>
            </a:pPr>
            <a:r>
              <a:rPr lang="en-US" dirty="0" smtClean="0"/>
              <a:t>Behavioral </a:t>
            </a:r>
            <a:r>
              <a:rPr lang="en-US" dirty="0" smtClean="0"/>
              <a:t>“rules” (i.e. models) for </a:t>
            </a:r>
            <a:r>
              <a:rPr lang="en-US" dirty="0" smtClean="0"/>
              <a:t>car following, lane changing, gap acceptance,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3439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not confined to simulation anymore for: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57200" y="1752600"/>
            <a:ext cx="4671536" cy="4343400"/>
          </a:xfrm>
        </p:spPr>
        <p:txBody>
          <a:bodyPr/>
          <a:lstStyle/>
          <a:p>
            <a:r>
              <a:rPr lang="en-US" dirty="0" smtClean="0"/>
              <a:t>Arterials/Urban Streets</a:t>
            </a:r>
          </a:p>
          <a:p>
            <a:r>
              <a:rPr lang="en-US" dirty="0" smtClean="0"/>
              <a:t>Interchange Ramp Terminals/Alternative Intersections</a:t>
            </a:r>
          </a:p>
          <a:p>
            <a:r>
              <a:rPr lang="en-US" dirty="0" smtClean="0"/>
              <a:t>Freeway Facilities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36" y="2847499"/>
            <a:ext cx="3634264" cy="2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23693"/>
              </p:ext>
            </p:extLst>
          </p:nvPr>
        </p:nvGraphicFramePr>
        <p:xfrm>
          <a:off x="828675" y="5410200"/>
          <a:ext cx="793432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7934345" imgH="1324080" progId="Excel.Sheet.8">
                  <p:embed/>
                </p:oleObj>
              </mc:Choice>
              <mc:Fallback>
                <p:oleObj name="Worksheet" r:id="rId4" imgW="7934345" imgH="13240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75" y="5410200"/>
                        <a:ext cx="7934325" cy="1323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8477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9B26"/>
                </a:solidFill>
              </a:rPr>
              <a:t>FHWA Traffic Analysis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www.ops.fhwa.dot.gov/trafficanalysistools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743700" cy="46291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Areas Where the Industry is Headed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895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</a:t>
            </a:r>
            <a:r>
              <a:rPr lang="en-US" dirty="0" smtClean="0"/>
              <a:t> – </a:t>
            </a:r>
            <a:r>
              <a:rPr lang="en-US" i="1" dirty="0" smtClean="0"/>
              <a:t>HCM Planning &amp; Preliminary Engineering Applications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MAP-21 Performance Measures</a:t>
            </a:r>
            <a:r>
              <a:rPr lang="en-US" dirty="0" smtClean="0"/>
              <a:t> – especially reliability (SHRP 2 research)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Bottom 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project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tools (models)</a:t>
            </a:r>
          </a:p>
          <a:p>
            <a:pPr lvl="2"/>
            <a:r>
              <a:rPr lang="en-US" dirty="0" smtClean="0"/>
              <a:t>What they can do</a:t>
            </a:r>
          </a:p>
          <a:p>
            <a:pPr lvl="2"/>
            <a:r>
              <a:rPr lang="en-US" dirty="0" smtClean="0"/>
              <a:t>What they </a:t>
            </a:r>
            <a:r>
              <a:rPr lang="en-US" i="1" dirty="0" smtClean="0"/>
              <a:t>can’t</a:t>
            </a:r>
            <a:r>
              <a:rPr lang="en-US" dirty="0" smtClean="0"/>
              <a:t> do</a:t>
            </a:r>
          </a:p>
          <a:p>
            <a:pPr lvl="2"/>
            <a:r>
              <a:rPr lang="en-US" dirty="0" smtClean="0"/>
              <a:t>What it will take (time, effort) to use them</a:t>
            </a:r>
          </a:p>
          <a:p>
            <a:pPr lvl="2"/>
            <a:r>
              <a:rPr lang="en-US" dirty="0" smtClean="0"/>
              <a:t>What you expect to get from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most appropriate tool for the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2500" y="1828800"/>
            <a:ext cx="7239000" cy="25146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You wouldn’t buy a car based only on the color. Why would you make a much more costly infrastructure decision based simply on how software looks?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21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43000" y="1524000"/>
            <a:ext cx="6858000" cy="13239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“If all you have is a hammer, everything looks like a nail.”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115270"/>
            <a:ext cx="3158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Paraphrased from</a:t>
            </a:r>
          </a:p>
          <a:p>
            <a:r>
              <a:rPr lang="en-US" i="1" dirty="0" smtClean="0"/>
              <a:t>The Psychology of Science</a:t>
            </a:r>
          </a:p>
          <a:p>
            <a:r>
              <a:rPr lang="en-US" dirty="0" smtClean="0"/>
              <a:t>Abraham Maslow, 1966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467600" cy="3048000"/>
          </a:xfrm>
        </p:spPr>
        <p:txBody>
          <a:bodyPr>
            <a:normAutofit/>
          </a:bodyPr>
          <a:lstStyle/>
          <a:p>
            <a:r>
              <a:rPr lang="en-US" i="1" dirty="0" smtClean="0"/>
              <a:t>We make multi-million-dollar investment decisions based on the answers we get from models, but how do we know if the answers are right? And are we answering the right questions?</a:t>
            </a:r>
            <a:endParaRPr lang="en-US" i="1" dirty="0"/>
          </a:p>
        </p:txBody>
      </p:sp>
      <p:pic>
        <p:nvPicPr>
          <p:cNvPr id="3075" name="Picture 3" descr="C:\Users\tcreasey\Desktop\719UJolrLS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1422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oid 12"/>
          <p:cNvSpPr/>
          <p:nvPr/>
        </p:nvSpPr>
        <p:spPr>
          <a:xfrm>
            <a:off x="5562600" y="4800600"/>
            <a:ext cx="3429000" cy="1371600"/>
          </a:xfrm>
          <a:prstGeom prst="trapezoid">
            <a:avLst/>
          </a:prstGeom>
          <a:solidFill>
            <a:srgbClr val="8B837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Analysis</a:t>
            </a:r>
            <a:endParaRPr lang="en-US" dirty="0"/>
          </a:p>
        </p:txBody>
      </p:sp>
      <p:pic>
        <p:nvPicPr>
          <p:cNvPr id="1026" name="Picture 2" descr="C:\Users\tcreasey\AppData\Local\Microsoft\Windows\Temporary Internet Files\Content.IE5\AP1XJ2AW\airplane-clip-art-fre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36" y="1600200"/>
            <a:ext cx="1328928" cy="5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7277100" y="2127504"/>
            <a:ext cx="0" cy="335889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09801" y="2024745"/>
            <a:ext cx="2712036" cy="4147455"/>
            <a:chOff x="2209801" y="2024745"/>
            <a:chExt cx="2712036" cy="4147455"/>
          </a:xfrm>
        </p:grpSpPr>
        <p:sp>
          <p:nvSpPr>
            <p:cNvPr id="14" name="Flowchart: Manual Input 13"/>
            <p:cNvSpPr/>
            <p:nvPr/>
          </p:nvSpPr>
          <p:spPr>
            <a:xfrm rot="5400000">
              <a:off x="2165314" y="3415677"/>
              <a:ext cx="4147455" cy="13655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36"/>
                <a:gd name="connsiteY0" fmla="*/ 8068 h 16068"/>
                <a:gd name="connsiteX1" fmla="*/ 10036 w 10036"/>
                <a:gd name="connsiteY1" fmla="*/ 0 h 16068"/>
                <a:gd name="connsiteX2" fmla="*/ 10000 w 10036"/>
                <a:gd name="connsiteY2" fmla="*/ 16068 h 16068"/>
                <a:gd name="connsiteX3" fmla="*/ 0 w 10036"/>
                <a:gd name="connsiteY3" fmla="*/ 16068 h 16068"/>
                <a:gd name="connsiteX4" fmla="*/ 0 w 10036"/>
                <a:gd name="connsiteY4" fmla="*/ 8068 h 1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6" h="16068">
                  <a:moveTo>
                    <a:pt x="0" y="8068"/>
                  </a:moveTo>
                  <a:lnTo>
                    <a:pt x="10036" y="0"/>
                  </a:lnTo>
                  <a:lnTo>
                    <a:pt x="10000" y="16068"/>
                  </a:lnTo>
                  <a:lnTo>
                    <a:pt x="0" y="16068"/>
                  </a:lnTo>
                  <a:lnTo>
                    <a:pt x="0" y="8068"/>
                  </a:lnTo>
                  <a:close/>
                </a:path>
              </a:pathLst>
            </a:custGeom>
            <a:ln>
              <a:solidFill>
                <a:srgbClr val="FF9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anual Input 13"/>
            <p:cNvSpPr/>
            <p:nvPr/>
          </p:nvSpPr>
          <p:spPr>
            <a:xfrm rot="16200000" flipH="1">
              <a:off x="809296" y="3425250"/>
              <a:ext cx="4147455" cy="134644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36"/>
                <a:gd name="connsiteY0" fmla="*/ 8068 h 16068"/>
                <a:gd name="connsiteX1" fmla="*/ 10036 w 10036"/>
                <a:gd name="connsiteY1" fmla="*/ 0 h 16068"/>
                <a:gd name="connsiteX2" fmla="*/ 10000 w 10036"/>
                <a:gd name="connsiteY2" fmla="*/ 16068 h 16068"/>
                <a:gd name="connsiteX3" fmla="*/ 0 w 10036"/>
                <a:gd name="connsiteY3" fmla="*/ 16068 h 16068"/>
                <a:gd name="connsiteX4" fmla="*/ 0 w 10036"/>
                <a:gd name="connsiteY4" fmla="*/ 8068 h 1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6" h="16068">
                  <a:moveTo>
                    <a:pt x="0" y="8068"/>
                  </a:moveTo>
                  <a:lnTo>
                    <a:pt x="10036" y="0"/>
                  </a:lnTo>
                  <a:lnTo>
                    <a:pt x="10000" y="16068"/>
                  </a:lnTo>
                  <a:lnTo>
                    <a:pt x="0" y="16068"/>
                  </a:lnTo>
                  <a:lnTo>
                    <a:pt x="0" y="8068"/>
                  </a:lnTo>
                  <a:close/>
                </a:path>
              </a:pathLst>
            </a:custGeom>
            <a:solidFill>
              <a:srgbClr val="00A8FF"/>
            </a:solidFill>
            <a:ln>
              <a:solidFill>
                <a:srgbClr val="00A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12868" y="179561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2868" y="35814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12868" y="534566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5975" y="571053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Resources</a:t>
            </a:r>
          </a:p>
          <a:p>
            <a:pPr algn="ctr"/>
            <a:r>
              <a:rPr lang="en-US" sz="1200" b="1" dirty="0" smtClean="0"/>
              <a:t>Required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71673" y="571053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Precision</a:t>
            </a:r>
          </a:p>
          <a:p>
            <a:pPr algn="ctr"/>
            <a:r>
              <a:rPr lang="en-US" sz="1200" b="1" dirty="0" smtClean="0"/>
              <a:t>of Estimate</a:t>
            </a:r>
            <a:endParaRPr lang="en-US" sz="1200" b="1" dirty="0"/>
          </a:p>
        </p:txBody>
      </p:sp>
      <p:sp>
        <p:nvSpPr>
          <p:cNvPr id="15" name="Bevel 14"/>
          <p:cNvSpPr/>
          <p:nvPr/>
        </p:nvSpPr>
        <p:spPr>
          <a:xfrm>
            <a:off x="133256" y="5530334"/>
            <a:ext cx="1695544" cy="641866"/>
          </a:xfrm>
          <a:prstGeom prst="bevel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Direct Field Measurement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Bevel 18"/>
          <p:cNvSpPr/>
          <p:nvPr/>
        </p:nvSpPr>
        <p:spPr>
          <a:xfrm>
            <a:off x="133256" y="4343400"/>
            <a:ext cx="1695544" cy="641866"/>
          </a:xfrm>
          <a:prstGeom prst="bevel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Microscopic Simulation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Bevel 19"/>
          <p:cNvSpPr/>
          <p:nvPr/>
        </p:nvSpPr>
        <p:spPr>
          <a:xfrm>
            <a:off x="133256" y="3156466"/>
            <a:ext cx="1695544" cy="641866"/>
          </a:xfrm>
          <a:prstGeom prst="bevel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Deterministic Analysis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Bevel 20"/>
          <p:cNvSpPr/>
          <p:nvPr/>
        </p:nvSpPr>
        <p:spPr>
          <a:xfrm>
            <a:off x="133256" y="1969532"/>
            <a:ext cx="1695544" cy="641866"/>
          </a:xfrm>
          <a:prstGeom prst="bevel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Sketch Planning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256" y="6261556"/>
            <a:ext cx="7029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NCHRP 7-22</a:t>
            </a:r>
            <a:r>
              <a:rPr lang="en-US" sz="1100" dirty="0"/>
              <a:t>, Planning and Preliminary </a:t>
            </a:r>
            <a:r>
              <a:rPr lang="en-US" sz="1100" dirty="0" smtClean="0"/>
              <a:t>Engineering Applications </a:t>
            </a:r>
            <a:r>
              <a:rPr lang="en-US" sz="1100" dirty="0"/>
              <a:t>Guide to the </a:t>
            </a:r>
            <a:r>
              <a:rPr lang="en-US" sz="1100" dirty="0" smtClean="0"/>
              <a:t>HCM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434192" y="2143780"/>
            <a:ext cx="155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err="1" smtClean="0"/>
              <a:t>Areawide</a:t>
            </a:r>
            <a:endParaRPr lang="en-US" sz="1400" dirty="0" smtClean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/>
              <a:t>Multi-Facility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34193" y="3886200"/>
            <a:ext cx="162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/>
              <a:t>Single Facilities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/>
              <a:t>Corridors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/>
              <a:t>Segments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/>
              <a:t>Points</a:t>
            </a:r>
            <a:endParaRPr lang="en-US" sz="1400" dirty="0"/>
          </a:p>
        </p:txBody>
      </p:sp>
      <p:sp>
        <p:nvSpPr>
          <p:cNvPr id="6" name="Right Brace 5"/>
          <p:cNvSpPr/>
          <p:nvPr/>
        </p:nvSpPr>
        <p:spPr>
          <a:xfrm>
            <a:off x="7315200" y="3429000"/>
            <a:ext cx="228600" cy="205293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56246" y="2024745"/>
            <a:ext cx="0" cy="413257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2918847" y="4043706"/>
            <a:ext cx="12939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Accuracy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79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9" grpId="0"/>
      <p:bldP spid="11" grpId="0"/>
      <p:bldP spid="4" grpId="0"/>
      <p:bldP spid="12" grpId="0"/>
      <p:bldP spid="15" grpId="0" animBg="1"/>
      <p:bldP spid="19" grpId="0" animBg="1"/>
      <p:bldP spid="20" grpId="0" animBg="1"/>
      <p:bldP spid="21" grpId="0" animBg="1"/>
      <p:bldP spid="16" grpId="0"/>
      <p:bldP spid="5" grpId="0"/>
      <p:bldP spid="2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Categories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Sketch Planning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Travel Demand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Analytical/Deterministic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Traffic Signal Timing/Optimization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Traffic Simulation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Integrated Traffic Analysis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B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B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3439"/>
          </a:xfrm>
        </p:spPr>
        <p:txBody>
          <a:bodyPr/>
          <a:lstStyle/>
          <a:p>
            <a:r>
              <a:rPr lang="en-US" dirty="0" smtClean="0"/>
              <a:t>Model Categories and the Project Development Spectrum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286000"/>
            <a:ext cx="8283472" cy="784830"/>
            <a:chOff x="533400" y="2286000"/>
            <a:chExt cx="8283472" cy="784830"/>
          </a:xfrm>
        </p:grpSpPr>
        <p:sp>
          <p:nvSpPr>
            <p:cNvPr id="6" name="Rectangle 5"/>
            <p:cNvSpPr/>
            <p:nvPr/>
          </p:nvSpPr>
          <p:spPr>
            <a:xfrm>
              <a:off x="533400" y="2297415"/>
              <a:ext cx="8229600" cy="762000"/>
            </a:xfrm>
            <a:prstGeom prst="rect">
              <a:avLst/>
            </a:prstGeom>
            <a:gradFill flip="none" rotWithShape="1">
              <a:gsLst>
                <a:gs pos="0">
                  <a:srgbClr val="D71923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9B26"/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383" y="2539916"/>
              <a:ext cx="830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Planning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8485" y="2447583"/>
              <a:ext cx="1064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Preliminary</a:t>
              </a:r>
            </a:p>
            <a:p>
              <a:r>
                <a:rPr lang="en-US" sz="1200" b="1" dirty="0" smtClean="0"/>
                <a:t>Engineering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99794" y="2539916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Design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8753" y="2447583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Construction</a:t>
              </a:r>
            </a:p>
            <a:p>
              <a:pPr algn="ctr"/>
              <a:r>
                <a:rPr lang="en-US" sz="1200" b="1" dirty="0" smtClean="0"/>
                <a:t>(Traffic Control)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3785" y="2539916"/>
              <a:ext cx="1011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Operations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0731" y="2286000"/>
              <a:ext cx="182614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/>
                <a:t>Preservation</a:t>
              </a:r>
            </a:p>
            <a:p>
              <a:r>
                <a:rPr lang="en-US" sz="1100" b="1" dirty="0" smtClean="0"/>
                <a:t>Maintenance</a:t>
              </a:r>
            </a:p>
            <a:p>
              <a:r>
                <a:rPr lang="en-US" sz="1100" b="1" dirty="0" smtClean="0"/>
                <a:t>Reliability</a:t>
              </a:r>
            </a:p>
            <a:p>
              <a:r>
                <a:rPr lang="en-US" sz="1100" b="1" dirty="0" smtClean="0"/>
                <a:t>Performance Monitoring</a:t>
              </a:r>
              <a:endParaRPr lang="en-US" sz="11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98320" y="5105400"/>
            <a:ext cx="6747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Where do you fit in?</a:t>
            </a:r>
          </a:p>
          <a:p>
            <a:pPr algn="ctr"/>
            <a:r>
              <a:rPr lang="en-US" sz="2400" i="1" dirty="0" smtClean="0"/>
              <a:t>How good is your understanding of the tools</a:t>
            </a:r>
          </a:p>
          <a:p>
            <a:pPr algn="ctr"/>
            <a:r>
              <a:rPr lang="en-US" sz="2400" i="1" dirty="0"/>
              <a:t>a</a:t>
            </a:r>
            <a:r>
              <a:rPr lang="en-US" sz="2400" i="1" dirty="0" smtClean="0"/>
              <a:t>vailable in your area?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86642" y="3733800"/>
            <a:ext cx="792205" cy="600164"/>
          </a:xfrm>
          <a:prstGeom prst="rect">
            <a:avLst/>
          </a:prstGeom>
          <a:solidFill>
            <a:srgbClr val="00A8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Travel</a:t>
            </a:r>
          </a:p>
          <a:p>
            <a:pPr algn="ctr"/>
            <a:r>
              <a:rPr lang="en-US" sz="1100" b="1" dirty="0" smtClean="0"/>
              <a:t>Demand</a:t>
            </a:r>
          </a:p>
          <a:p>
            <a:pPr algn="ctr"/>
            <a:r>
              <a:rPr lang="en-US" sz="1100" b="1" dirty="0" smtClean="0"/>
              <a:t>Models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4657" y="4562564"/>
            <a:ext cx="776175" cy="600164"/>
          </a:xfrm>
          <a:prstGeom prst="rect">
            <a:avLst/>
          </a:prstGeom>
          <a:solidFill>
            <a:srgbClr val="00A8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Sketch</a:t>
            </a:r>
          </a:p>
          <a:p>
            <a:pPr algn="ctr"/>
            <a:r>
              <a:rPr lang="en-US" sz="1100" b="1" dirty="0" smtClean="0"/>
              <a:t>Planning</a:t>
            </a:r>
          </a:p>
          <a:p>
            <a:pPr algn="ctr"/>
            <a:r>
              <a:rPr lang="en-US" sz="1100" b="1" dirty="0" smtClean="0"/>
              <a:t>Tools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98518" y="4191000"/>
            <a:ext cx="622286" cy="600164"/>
          </a:xfrm>
          <a:prstGeom prst="rect">
            <a:avLst/>
          </a:prstGeom>
          <a:solidFill>
            <a:srgbClr val="00A8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Traffic</a:t>
            </a:r>
          </a:p>
          <a:p>
            <a:pPr algn="ctr"/>
            <a:r>
              <a:rPr lang="en-US" sz="1100" b="1" dirty="0" smtClean="0"/>
              <a:t>Signal</a:t>
            </a:r>
          </a:p>
          <a:p>
            <a:pPr algn="ctr"/>
            <a:r>
              <a:rPr lang="en-US" sz="1100" b="1" dirty="0" smtClean="0"/>
              <a:t>Timing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3352800"/>
            <a:ext cx="8229599" cy="261610"/>
          </a:xfrm>
          <a:prstGeom prst="rect">
            <a:avLst/>
          </a:prstGeom>
          <a:solidFill>
            <a:srgbClr val="00A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Analytical/Deterministic Tools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3733800"/>
            <a:ext cx="4876800" cy="261610"/>
          </a:xfrm>
          <a:prstGeom prst="rect">
            <a:avLst/>
          </a:prstGeom>
          <a:solidFill>
            <a:srgbClr val="00A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Traffic Simulation Models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3733800"/>
            <a:ext cx="1826141" cy="430887"/>
          </a:xfrm>
          <a:prstGeom prst="rect">
            <a:avLst/>
          </a:prstGeom>
          <a:solidFill>
            <a:srgbClr val="00A8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Performance Monitoring</a:t>
            </a:r>
          </a:p>
          <a:p>
            <a:pPr algn="ctr"/>
            <a:r>
              <a:rPr lang="en-US" sz="1100" b="1" dirty="0" smtClean="0"/>
              <a:t>Reliability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389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20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850" y="457200"/>
            <a:ext cx="8229600" cy="707886"/>
          </a:xfrm>
        </p:spPr>
        <p:txBody>
          <a:bodyPr/>
          <a:lstStyle/>
          <a:p>
            <a:r>
              <a:rPr lang="en-US" b="1" dirty="0" smtClean="0">
                <a:solidFill>
                  <a:srgbClr val="FF9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Definition</a:t>
            </a:r>
            <a:endParaRPr lang="en-US" b="1" dirty="0">
              <a:solidFill>
                <a:srgbClr val="FF9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30850" y="1219200"/>
            <a:ext cx="83058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system of postulates, data, and inferences presented as a </a:t>
            </a:r>
            <a:r>
              <a:rPr lang="en-US" u="sng" dirty="0"/>
              <a:t>mathematical description</a:t>
            </a:r>
            <a:r>
              <a:rPr lang="en-US" dirty="0"/>
              <a:t> of an entity or state of affairs; also:  a computer simulation based on such a system </a:t>
            </a:r>
            <a:r>
              <a:rPr lang="en-US" dirty="0" smtClean="0"/>
              <a:t>(</a:t>
            </a:r>
            <a:r>
              <a:rPr lang="en-US" i="1" dirty="0" smtClean="0"/>
              <a:t>Merriam-Webster Dictionary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0850" y="3886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b="1" dirty="0" smtClean="0">
                <a:solidFill>
                  <a:srgbClr val="FF9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en-US" b="1" dirty="0">
              <a:solidFill>
                <a:srgbClr val="FF9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30850" y="4572000"/>
            <a:ext cx="76962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Automation of the model for the sake of efficiency, accuracy and productivity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50573" y="528935"/>
                <a:ext cx="1436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73" y="528935"/>
                <a:ext cx="143622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Model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Deterministic</a:t>
            </a:r>
          </a:p>
          <a:p>
            <a:r>
              <a:rPr lang="en-US" dirty="0" smtClean="0"/>
              <a:t>Stochastic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3439"/>
          </a:xfrm>
        </p:spPr>
        <p:txBody>
          <a:bodyPr/>
          <a:lstStyle/>
          <a:p>
            <a:r>
              <a:rPr lang="en-US" b="1" dirty="0" smtClean="0">
                <a:solidFill>
                  <a:srgbClr val="FF9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(i.e. Analytical) Models</a:t>
            </a:r>
            <a:endParaRPr lang="en-US" b="1" dirty="0">
              <a:solidFill>
                <a:srgbClr val="FF9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4191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randomness</a:t>
            </a:r>
          </a:p>
          <a:p>
            <a:r>
              <a:rPr lang="en-US" dirty="0" smtClean="0"/>
              <a:t>Always produces same output from given starting condition or initial state (inputs)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HCM</a:t>
            </a:r>
          </a:p>
          <a:p>
            <a:pPr lvl="1"/>
            <a:r>
              <a:rPr lang="en-US" dirty="0" err="1" smtClean="0"/>
              <a:t>aaSIDRA</a:t>
            </a:r>
            <a:endParaRPr lang="en-US" dirty="0" smtClean="0"/>
          </a:p>
          <a:p>
            <a:pPr lvl="1"/>
            <a:r>
              <a:rPr lang="en-US" dirty="0" smtClean="0"/>
              <a:t>Synchro ICU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43738" r="8232" b="6667"/>
          <a:stretch/>
        </p:blipFill>
        <p:spPr>
          <a:xfrm>
            <a:off x="6857999" y="3452202"/>
            <a:ext cx="2122047" cy="2491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6" t="38505" r="8554" b="6168"/>
          <a:stretch/>
        </p:blipFill>
        <p:spPr>
          <a:xfrm>
            <a:off x="5791199" y="2569649"/>
            <a:ext cx="2122086" cy="2779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39377" r="38389" b="5670"/>
          <a:stretch/>
        </p:blipFill>
        <p:spPr>
          <a:xfrm>
            <a:off x="4724400" y="1883849"/>
            <a:ext cx="2009403" cy="2760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tec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tec Black &amp; Red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Tom Creasey</Speakers>
    <Year xmlns="b47a5aad-adfb-4dac-9d3f-47090e67d565">2015</Year>
    <Section xmlns="b47a5aad-adfb-4dac-9d3f-47090e67d565">Planning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B1FFDDEF-CF64-4C12-8DC3-2CC18E9F48F9}"/>
</file>

<file path=customXml/itemProps2.xml><?xml version="1.0" encoding="utf-8"?>
<ds:datastoreItem xmlns:ds="http://schemas.openxmlformats.org/officeDocument/2006/customXml" ds:itemID="{3DE0D0B4-106F-4A64-ACA3-360996F9B7CA}"/>
</file>

<file path=customXml/itemProps3.xml><?xml version="1.0" encoding="utf-8"?>
<ds:datastoreItem xmlns:ds="http://schemas.openxmlformats.org/officeDocument/2006/customXml" ds:itemID="{3B8F35F2-1C63-48BE-AA79-8E26D3AF7B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</TotalTime>
  <Words>497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Stantec</vt:lpstr>
      <vt:lpstr>Stantec Black &amp; Red</vt:lpstr>
      <vt:lpstr>Worksheet</vt:lpstr>
      <vt:lpstr>PowerPoint Presentation</vt:lpstr>
      <vt:lpstr>PowerPoint Presentation</vt:lpstr>
      <vt:lpstr>PowerPoint Presentation</vt:lpstr>
      <vt:lpstr>Levels of Analysis</vt:lpstr>
      <vt:lpstr>Model Categories</vt:lpstr>
      <vt:lpstr>Model Categories and the Project Development Spectrum</vt:lpstr>
      <vt:lpstr>Model Definition</vt:lpstr>
      <vt:lpstr>Basic Model Types</vt:lpstr>
      <vt:lpstr>Deterministic (i.e. Analytical) Models</vt:lpstr>
      <vt:lpstr>Stochastic Models</vt:lpstr>
      <vt:lpstr>Simulation Models</vt:lpstr>
      <vt:lpstr>We’re not confined to simulation anymore for:</vt:lpstr>
      <vt:lpstr>FHWA Traffic Analysis Tools</vt:lpstr>
      <vt:lpstr>PowerPoint Presentation</vt:lpstr>
      <vt:lpstr>Two Areas Where the Industry is Headed</vt:lpstr>
      <vt:lpstr>The Bottom Line</vt:lpstr>
      <vt:lpstr>PowerPoint Presentation</vt:lpstr>
      <vt:lpstr>Questions?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Strasheim, Amy</dc:creator>
  <cp:lastModifiedBy>Creasey, Tom</cp:lastModifiedBy>
  <cp:revision>77</cp:revision>
  <dcterms:created xsi:type="dcterms:W3CDTF">2013-08-12T00:44:09Z</dcterms:created>
  <dcterms:modified xsi:type="dcterms:W3CDTF">2015-09-04T19:43:04Z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